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873" r:id="rId2"/>
  </p:sldMasterIdLst>
  <p:notesMasterIdLst>
    <p:notesMasterId r:id="rId13"/>
  </p:notesMasterIdLst>
  <p:sldIdLst>
    <p:sldId id="1251" r:id="rId3"/>
    <p:sldId id="1250" r:id="rId4"/>
    <p:sldId id="1249" r:id="rId5"/>
    <p:sldId id="1261" r:id="rId6"/>
    <p:sldId id="1254" r:id="rId7"/>
    <p:sldId id="1255" r:id="rId8"/>
    <p:sldId id="1257" r:id="rId9"/>
    <p:sldId id="1258" r:id="rId10"/>
    <p:sldId id="1259" r:id="rId11"/>
    <p:sldId id="1260" r:id="rId12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438"/>
    <a:srgbClr val="0F2757"/>
    <a:srgbClr val="FFD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3" autoAdjust="0"/>
    <p:restoredTop sz="85827" autoAdjust="0"/>
  </p:normalViewPr>
  <p:slideViewPr>
    <p:cSldViewPr snapToGrid="0">
      <p:cViewPr varScale="1">
        <p:scale>
          <a:sx n="75" d="100"/>
          <a:sy n="75" d="100"/>
        </p:scale>
        <p:origin x="77" y="379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0" cy="498852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8537" y="1"/>
            <a:ext cx="2951850" cy="498852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r">
              <a:defRPr sz="1200"/>
            </a:lvl1pPr>
          </a:lstStyle>
          <a:p>
            <a:fld id="{470ABA7E-749A-4084-AF5F-4F1E04D2C931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6" tIns="45797" rIns="91596" bIns="457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8" y="4784835"/>
            <a:ext cx="5449570" cy="3914865"/>
          </a:xfrm>
          <a:prstGeom prst="rect">
            <a:avLst/>
          </a:prstGeom>
        </p:spPr>
        <p:txBody>
          <a:bodyPr vert="horz" lIns="91596" tIns="45797" rIns="91596" bIns="457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8851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8851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r">
              <a:defRPr sz="1200"/>
            </a:lvl1pPr>
          </a:lstStyle>
          <a:p>
            <a:fld id="{9B565436-AEBA-4F47-ABCA-671FB4F6C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4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5436-AEBA-4F47-ABCA-671FB4F6C71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8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4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41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9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022" y="6428906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490" y="6423102"/>
            <a:ext cx="683339" cy="365125"/>
          </a:xfrm>
        </p:spPr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25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244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4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926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961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7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07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7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15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411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6136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43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5812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435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85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839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925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28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8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4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29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EED9-0DD0-479E-BB59-536A98E49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9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913CC811-39F7-4CD5-AF21-251E4881DF9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479020"/>
            <a:ext cx="12192000" cy="52388"/>
          </a:xfrm>
          <a:prstGeom prst="line">
            <a:avLst/>
          </a:prstGeom>
          <a:noFill/>
          <a:ln w="57150" cmpd="thickThin">
            <a:solidFill>
              <a:srgbClr val="003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28323DF-2687-4DA2-A265-7F6B92973F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48000"/>
          </a:xfrm>
          <a:prstGeom prst="rect">
            <a:avLst/>
          </a:prstGeom>
          <a:solidFill>
            <a:srgbClr val="0F2757"/>
          </a:solidFill>
          <a:ln w="9525">
            <a:solidFill>
              <a:srgbClr val="0F2757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endParaRPr lang="en-US" altLang="ja-JP" sz="2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DCA88B-A10D-40D7-BEB9-4ADD4D6CB0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32" y="6590116"/>
            <a:ext cx="2303144" cy="19532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89AD80-C609-486C-99DA-0286F615AD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46" y="6600857"/>
            <a:ext cx="825733" cy="1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F8EED9-0DD0-479E-BB59-536A98E4999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AF8FA30-3FDF-44F3-BDC8-91E34631987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32" y="6590116"/>
            <a:ext cx="2303144" cy="1953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3071E42-3CB3-44AB-93FA-6B64E6FA8F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46" y="6600857"/>
            <a:ext cx="825733" cy="1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hyperlink" Target="https://publicdomainq.net/office-building-0007139/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0663" y="3121649"/>
            <a:ext cx="9144000" cy="13247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データカタログサイト活用方法ガイド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42" y="1221716"/>
            <a:ext cx="2927924" cy="12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768339" y="630284"/>
            <a:ext cx="601326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④により、データカタログ登録事業者へ問い合わせを実施後、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契約を締結した場合、保有データセットをデータ提供事業者が提供します。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989705" y="105227"/>
            <a:ext cx="11202296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 契約・データセット入手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ローチャート: 磁気ディスク 11">
            <a:extLst>
              <a:ext uri="{FF2B5EF4-FFF2-40B4-BE49-F238E27FC236}">
                <a16:creationId xmlns:a16="http://schemas.microsoft.com/office/drawing/2014/main" id="{99BC6259-11FF-499C-BF6F-C0AEBC8D2553}"/>
              </a:ext>
            </a:extLst>
          </p:cNvPr>
          <p:cNvSpPr/>
          <p:nvPr/>
        </p:nvSpPr>
        <p:spPr>
          <a:xfrm>
            <a:off x="1576536" y="4155538"/>
            <a:ext cx="1586860" cy="95237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9" descr="建物">
            <a:extLst>
              <a:ext uri="{FF2B5EF4-FFF2-40B4-BE49-F238E27FC236}">
                <a16:creationId xmlns:a16="http://schemas.microsoft.com/office/drawing/2014/main" id="{EA6D327B-E3F4-4C3F-85DC-81758ADBD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140" y="4084991"/>
            <a:ext cx="1093470" cy="1093470"/>
          </a:xfrm>
          <a:prstGeom prst="rect">
            <a:avLst/>
          </a:prstGeom>
        </p:spPr>
      </p:pic>
      <p:pic>
        <p:nvPicPr>
          <p:cNvPr id="14" name="図 13" descr="ブラインド, 建物, タワー が含まれている画像&#10;&#10;自動的に生成された説明">
            <a:extLst>
              <a:ext uri="{FF2B5EF4-FFF2-40B4-BE49-F238E27FC236}">
                <a16:creationId xmlns:a16="http://schemas.microsoft.com/office/drawing/2014/main" id="{08BAED39-35A7-4E40-BA19-0B2898917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9709" y="4034074"/>
            <a:ext cx="990600" cy="107384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4BD196-361E-4D6B-8013-B9846C9AD3B3}"/>
              </a:ext>
            </a:extLst>
          </p:cNvPr>
          <p:cNvSpPr txBox="1"/>
          <p:nvPr/>
        </p:nvSpPr>
        <p:spPr>
          <a:xfrm>
            <a:off x="1155875" y="3395039"/>
            <a:ext cx="183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データ提供事業者</a:t>
            </a:r>
          </a:p>
        </p:txBody>
      </p:sp>
      <p:pic>
        <p:nvPicPr>
          <p:cNvPr id="16" name="グラフィックス 16" descr="事業の成長">
            <a:extLst>
              <a:ext uri="{FF2B5EF4-FFF2-40B4-BE49-F238E27FC236}">
                <a16:creationId xmlns:a16="http://schemas.microsoft.com/office/drawing/2014/main" id="{6C780944-069A-41D6-91F8-C5DC38CCA0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6626" y="4523927"/>
            <a:ext cx="569590" cy="569590"/>
          </a:xfrm>
          <a:prstGeom prst="rect">
            <a:avLst/>
          </a:prstGeom>
        </p:spPr>
      </p:pic>
      <p:pic>
        <p:nvPicPr>
          <p:cNvPr id="17" name="グラフィックス 18" descr="データベース">
            <a:extLst>
              <a:ext uri="{FF2B5EF4-FFF2-40B4-BE49-F238E27FC236}">
                <a16:creationId xmlns:a16="http://schemas.microsoft.com/office/drawing/2014/main" id="{F313D16A-280F-429D-837A-11F59684F7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1787" y="4513474"/>
            <a:ext cx="569589" cy="56958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CA6CB8-9B87-459D-AA96-DFBA08478C39}"/>
              </a:ext>
            </a:extLst>
          </p:cNvPr>
          <p:cNvSpPr txBox="1"/>
          <p:nvPr/>
        </p:nvSpPr>
        <p:spPr>
          <a:xfrm>
            <a:off x="1671788" y="4160667"/>
            <a:ext cx="146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保有データセット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BC8BF39-B447-48D3-84BB-22F8A7BB8855}"/>
              </a:ext>
            </a:extLst>
          </p:cNvPr>
          <p:cNvSpPr txBox="1"/>
          <p:nvPr/>
        </p:nvSpPr>
        <p:spPr>
          <a:xfrm>
            <a:off x="7014363" y="3460552"/>
            <a:ext cx="158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データ利用事業者</a:t>
            </a:r>
          </a:p>
        </p:txBody>
      </p:sp>
      <p:sp>
        <p:nvSpPr>
          <p:cNvPr id="20" name="矢印: 左 1">
            <a:extLst>
              <a:ext uri="{FF2B5EF4-FFF2-40B4-BE49-F238E27FC236}">
                <a16:creationId xmlns:a16="http://schemas.microsoft.com/office/drawing/2014/main" id="{F7E6BB98-C5F4-4301-87A7-D2DFD94CFC3E}"/>
              </a:ext>
            </a:extLst>
          </p:cNvPr>
          <p:cNvSpPr/>
          <p:nvPr/>
        </p:nvSpPr>
        <p:spPr>
          <a:xfrm>
            <a:off x="3705182" y="2278816"/>
            <a:ext cx="2366636" cy="971359"/>
          </a:xfrm>
          <a:prstGeom prst="lef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データセット内容・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利用条件・契約条項確認</a:t>
            </a:r>
          </a:p>
        </p:txBody>
      </p:sp>
      <p:sp>
        <p:nvSpPr>
          <p:cNvPr id="21" name="矢印: 右 3">
            <a:extLst>
              <a:ext uri="{FF2B5EF4-FFF2-40B4-BE49-F238E27FC236}">
                <a16:creationId xmlns:a16="http://schemas.microsoft.com/office/drawing/2014/main" id="{96338418-5139-4710-95BB-5E72C1FFB789}"/>
              </a:ext>
            </a:extLst>
          </p:cNvPr>
          <p:cNvSpPr/>
          <p:nvPr/>
        </p:nvSpPr>
        <p:spPr>
          <a:xfrm>
            <a:off x="3839803" y="3200794"/>
            <a:ext cx="2382908" cy="768508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契約条項・支払い条項提示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72F4A81-916B-4991-A183-19EDC0D5FE30}"/>
              </a:ext>
            </a:extLst>
          </p:cNvPr>
          <p:cNvGrpSpPr/>
          <p:nvPr/>
        </p:nvGrpSpPr>
        <p:grpSpPr>
          <a:xfrm>
            <a:off x="3705182" y="3985954"/>
            <a:ext cx="2572223" cy="920356"/>
            <a:chOff x="7664317" y="3193642"/>
            <a:chExt cx="2512762" cy="768508"/>
          </a:xfrm>
          <a:solidFill>
            <a:srgbClr val="529438"/>
          </a:solidFill>
        </p:grpSpPr>
        <p:sp>
          <p:nvSpPr>
            <p:cNvPr id="23" name="矢印: 上下 5">
              <a:extLst>
                <a:ext uri="{FF2B5EF4-FFF2-40B4-BE49-F238E27FC236}">
                  <a16:creationId xmlns:a16="http://schemas.microsoft.com/office/drawing/2014/main" id="{620E2051-CA04-4976-BE06-8DD66C164A1B}"/>
                </a:ext>
              </a:extLst>
            </p:cNvPr>
            <p:cNvSpPr/>
            <p:nvPr/>
          </p:nvSpPr>
          <p:spPr>
            <a:xfrm rot="5400000">
              <a:off x="8536444" y="2321515"/>
              <a:ext cx="768508" cy="2512762"/>
            </a:xfrm>
            <a:prstGeom prst="up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D094AB6-56BC-4461-97A9-A7CA5CCE0909}"/>
                </a:ext>
              </a:extLst>
            </p:cNvPr>
            <p:cNvSpPr txBox="1"/>
            <p:nvPr/>
          </p:nvSpPr>
          <p:spPr>
            <a:xfrm>
              <a:off x="8026676" y="3423699"/>
              <a:ext cx="1776550" cy="3083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③ 契約締結</a:t>
              </a:r>
            </a:p>
          </p:txBody>
        </p:sp>
      </p:grpSp>
      <p:sp>
        <p:nvSpPr>
          <p:cNvPr id="25" name="矢印: 左 26">
            <a:extLst>
              <a:ext uri="{FF2B5EF4-FFF2-40B4-BE49-F238E27FC236}">
                <a16:creationId xmlns:a16="http://schemas.microsoft.com/office/drawing/2014/main" id="{ABBD398C-A71A-492B-A311-6A4205BAF8E8}"/>
              </a:ext>
            </a:extLst>
          </p:cNvPr>
          <p:cNvSpPr/>
          <p:nvPr/>
        </p:nvSpPr>
        <p:spPr>
          <a:xfrm>
            <a:off x="3714404" y="4942745"/>
            <a:ext cx="2335969" cy="930124"/>
          </a:xfrm>
          <a:prstGeom prst="lef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データセット利用料支払い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矢印: 右 28">
            <a:extLst>
              <a:ext uri="{FF2B5EF4-FFF2-40B4-BE49-F238E27FC236}">
                <a16:creationId xmlns:a16="http://schemas.microsoft.com/office/drawing/2014/main" id="{0266F04A-AE1E-4673-889D-951AD5ECDD31}"/>
              </a:ext>
            </a:extLst>
          </p:cNvPr>
          <p:cNvSpPr/>
          <p:nvPr/>
        </p:nvSpPr>
        <p:spPr>
          <a:xfrm>
            <a:off x="3793957" y="5693130"/>
            <a:ext cx="2382908" cy="856249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保有データセット提供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52319" y="1164870"/>
            <a:ext cx="8026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データセット利用に関する契約条項・支払い条件・受領方法等に合意</a:t>
            </a:r>
            <a:endParaRPr lang="en-US" altLang="ja-JP" sz="1200" dirty="0"/>
          </a:p>
          <a:p>
            <a:r>
              <a:rPr lang="ja-JP" altLang="en-US" sz="1200" dirty="0"/>
              <a:t>できれば、データ利用事業者とデータ提供事業者が契約を締結します。</a:t>
            </a:r>
          </a:p>
          <a:p>
            <a:r>
              <a:rPr lang="ja-JP" altLang="en-US" sz="1200" dirty="0"/>
              <a:t>利用料の支払い後、保有データセットをデータ提供事業者が提供することでデータの連携が可能になります。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FDE35A4-9D8F-4AC8-924C-EE4FF6CB3153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AD7913-BAC4-435E-B589-D33D002E16A8}"/>
              </a:ext>
            </a:extLst>
          </p:cNvPr>
          <p:cNvSpPr/>
          <p:nvPr/>
        </p:nvSpPr>
        <p:spPr>
          <a:xfrm>
            <a:off x="502140" y="2092380"/>
            <a:ext cx="8631102" cy="445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4DA8A2-64F3-49FB-BC39-BDEF9C62ACBF}"/>
              </a:ext>
            </a:extLst>
          </p:cNvPr>
          <p:cNvSpPr txBox="1"/>
          <p:nvPr/>
        </p:nvSpPr>
        <p:spPr>
          <a:xfrm>
            <a:off x="2749809" y="1971039"/>
            <a:ext cx="37520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 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データセット入手による一般的な流れ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29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1041345" y="144468"/>
            <a:ext cx="8473693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当サイトについて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7642" y="765797"/>
            <a:ext cx="864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JEITA</a:t>
            </a:r>
            <a:r>
              <a:rPr lang="ja-JP" altLang="en-US" sz="1400" dirty="0"/>
              <a:t>スマートホームデータカタログでは、スマートホームに関するデータカタログを検索し、</a:t>
            </a:r>
            <a:endParaRPr lang="en-US" altLang="ja-JP" sz="1400" dirty="0"/>
          </a:p>
          <a:p>
            <a:pPr algn="ctr"/>
            <a:r>
              <a:rPr lang="ja-JP" altLang="en-US" sz="1400" dirty="0"/>
              <a:t>機器・住宅設備・サービス提供事業者間で直接問い合わせができるサービスです。</a:t>
            </a:r>
          </a:p>
        </p:txBody>
      </p:sp>
      <p:sp>
        <p:nvSpPr>
          <p:cNvPr id="7" name="円/楕円 6"/>
          <p:cNvSpPr/>
          <p:nvPr/>
        </p:nvSpPr>
        <p:spPr>
          <a:xfrm>
            <a:off x="118274" y="2725434"/>
            <a:ext cx="1733550" cy="1628775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080903" y="2691845"/>
            <a:ext cx="1733550" cy="1628775"/>
          </a:xfrm>
          <a:prstGeom prst="ellipse">
            <a:avLst/>
          </a:prstGeom>
          <a:noFill/>
          <a:ln w="38100">
            <a:solidFill>
              <a:srgbClr val="0F275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0867" y="338593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データ提供事業者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26939" y="335061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データ利用事業者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081458" y="4542112"/>
            <a:ext cx="37753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2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消費者に役立つサービスの創出</a:t>
            </a:r>
            <a:endParaRPr kumimoji="1" lang="en-US" altLang="ja-JP" sz="2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ja-JP" altLang="en-US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・</a:t>
            </a:r>
            <a:endParaRPr kumimoji="1" lang="en-US" altLang="ja-JP" sz="2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ja-JP" altLang="en-US" sz="2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社会課題解決に繋がる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827642" y="243469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代替処理 27"/>
          <p:cNvSpPr/>
          <p:nvPr/>
        </p:nvSpPr>
        <p:spPr>
          <a:xfrm>
            <a:off x="3811867" y="2780305"/>
            <a:ext cx="2384538" cy="155080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データ連携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プラットフォーム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181" y="2821344"/>
            <a:ext cx="1005910" cy="455082"/>
          </a:xfrm>
          <a:prstGeom prst="rect">
            <a:avLst/>
          </a:prstGeom>
        </p:spPr>
      </p:pic>
      <p:sp>
        <p:nvSpPr>
          <p:cNvPr id="32" name="左矢印 31"/>
          <p:cNvSpPr/>
          <p:nvPr/>
        </p:nvSpPr>
        <p:spPr>
          <a:xfrm>
            <a:off x="2107911" y="3169040"/>
            <a:ext cx="1473929" cy="662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左矢印 32"/>
          <p:cNvSpPr/>
          <p:nvPr/>
        </p:nvSpPr>
        <p:spPr>
          <a:xfrm rot="10800000">
            <a:off x="6482729" y="3169040"/>
            <a:ext cx="1473929" cy="662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85203" y="33673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データ連携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6432" y="3379590"/>
            <a:ext cx="136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データ連携</a:t>
            </a:r>
          </a:p>
        </p:txBody>
      </p:sp>
      <p:sp>
        <p:nvSpPr>
          <p:cNvPr id="34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9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895D18-8BFA-4D68-A4F6-1970C272CF4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1F1AA-4046-40F0-8F3D-CA6B6C48B217}"/>
              </a:ext>
            </a:extLst>
          </p:cNvPr>
          <p:cNvSpPr/>
          <p:nvPr/>
        </p:nvSpPr>
        <p:spPr>
          <a:xfrm>
            <a:off x="492269" y="797778"/>
            <a:ext cx="8956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230"/>
            <a:r>
              <a:rPr lang="ja-JP" altLang="en-US" sz="1400" dirty="0">
                <a:latin typeface="游ゴシックA.."/>
              </a:rPr>
              <a:t>データセットを入手するまでの手順についてご紹介いたします。</a:t>
            </a:r>
            <a:endParaRPr lang="ja-JP" altLang="en-US" sz="2000" dirty="0">
              <a:latin typeface="游ゴシックA..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0F7273-CBBD-455B-BA29-D9A5C322C650}"/>
              </a:ext>
            </a:extLst>
          </p:cNvPr>
          <p:cNvSpPr/>
          <p:nvPr/>
        </p:nvSpPr>
        <p:spPr>
          <a:xfrm>
            <a:off x="1379403" y="1230436"/>
            <a:ext cx="6224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/>
              <a:t>■</a:t>
            </a:r>
            <a:r>
              <a:rPr lang="en-US" altLang="ja-JP" dirty="0"/>
              <a:t>STEP</a:t>
            </a:r>
          </a:p>
          <a:p>
            <a:pPr>
              <a:lnSpc>
                <a:spcPct val="200000"/>
              </a:lnSpc>
            </a:pPr>
            <a:r>
              <a:rPr lang="en-US" altLang="ja-JP" dirty="0"/>
              <a:t>STEP①</a:t>
            </a:r>
            <a:r>
              <a:rPr lang="ja-JP" altLang="en-US" dirty="0"/>
              <a:t>データセットを探す</a:t>
            </a:r>
            <a:endParaRPr lang="en-US" altLang="ja-JP" dirty="0"/>
          </a:p>
          <a:p>
            <a:pPr>
              <a:lnSpc>
                <a:spcPct val="200000"/>
              </a:lnSpc>
            </a:pPr>
            <a:r>
              <a:rPr lang="en-US" altLang="ja-JP" dirty="0"/>
              <a:t>STEP②</a:t>
            </a:r>
            <a:r>
              <a:rPr lang="ja-JP" altLang="en-US" dirty="0"/>
              <a:t>データセット閲覧</a:t>
            </a:r>
          </a:p>
          <a:p>
            <a:pPr>
              <a:lnSpc>
                <a:spcPct val="200000"/>
              </a:lnSpc>
            </a:pPr>
            <a:r>
              <a:rPr lang="en-US" altLang="ja-JP" dirty="0"/>
              <a:t>STEP③</a:t>
            </a:r>
            <a:r>
              <a:rPr lang="ja-JP" altLang="en-US" dirty="0"/>
              <a:t>データセット内容確認</a:t>
            </a:r>
          </a:p>
          <a:p>
            <a:pPr>
              <a:lnSpc>
                <a:spcPct val="200000"/>
              </a:lnSpc>
            </a:pPr>
            <a:r>
              <a:rPr lang="en-US" altLang="ja-JP" dirty="0"/>
              <a:t>STEP④</a:t>
            </a:r>
            <a:r>
              <a:rPr lang="ja-JP" altLang="en-US" dirty="0"/>
              <a:t>カタログ登録者への問合せ</a:t>
            </a:r>
          </a:p>
          <a:p>
            <a:pPr>
              <a:lnSpc>
                <a:spcPct val="200000"/>
              </a:lnSpc>
            </a:pPr>
            <a:r>
              <a:rPr lang="en-US" altLang="ja-JP" dirty="0"/>
              <a:t>STEP⑤</a:t>
            </a:r>
            <a:r>
              <a:rPr lang="ja-JP" altLang="en-US" dirty="0"/>
              <a:t>契約・データセット入手</a:t>
            </a:r>
          </a:p>
        </p:txBody>
      </p:sp>
      <p:sp>
        <p:nvSpPr>
          <p:cNvPr id="4" name="下矢印 3"/>
          <p:cNvSpPr/>
          <p:nvPr/>
        </p:nvSpPr>
        <p:spPr>
          <a:xfrm>
            <a:off x="575705" y="1452282"/>
            <a:ext cx="598608" cy="354119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b="19256"/>
          <a:stretch/>
        </p:blipFill>
        <p:spPr>
          <a:xfrm>
            <a:off x="6169324" y="935915"/>
            <a:ext cx="2870065" cy="54881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4A5B43-7766-4FD3-A2A2-89945808F6B4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B792493-0F77-4351-A28C-F387D3BD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76" y="159421"/>
            <a:ext cx="35055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68176"/>
          <a:stretch/>
        </p:blipFill>
        <p:spPr>
          <a:xfrm>
            <a:off x="354534" y="2306972"/>
            <a:ext cx="5168900" cy="3895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1818844" y="3326031"/>
            <a:ext cx="2228215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04736" y="4659416"/>
            <a:ext cx="4475798" cy="1305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b="15843"/>
          <a:stretch/>
        </p:blipFill>
        <p:spPr>
          <a:xfrm>
            <a:off x="6968349" y="2143420"/>
            <a:ext cx="4816604" cy="4338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54533" y="1923807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■</a:t>
            </a:r>
            <a:r>
              <a:rPr kumimoji="1" lang="en-US" altLang="ja-JP" sz="1100" b="1" dirty="0"/>
              <a:t>TOP</a:t>
            </a:r>
            <a:r>
              <a:rPr kumimoji="1" lang="ja-JP" altLang="en-US" sz="1100" b="1" dirty="0"/>
              <a:t>ページ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338423" y="3351514"/>
            <a:ext cx="4152265" cy="1038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38423" y="4723415"/>
            <a:ext cx="4152265" cy="1381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1885" y="1798393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■「「データセットを探す」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39347" y="2306972"/>
            <a:ext cx="484087" cy="380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カギ線コネクタ 13"/>
          <p:cNvCxnSpPr>
            <a:cxnSpLocks/>
            <a:stCxn id="12" idx="3"/>
            <a:endCxn id="5" idx="1"/>
          </p:cNvCxnSpPr>
          <p:nvPr/>
        </p:nvCxnSpPr>
        <p:spPr>
          <a:xfrm>
            <a:off x="5523434" y="2497415"/>
            <a:ext cx="1444915" cy="181526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407047" y="6019152"/>
            <a:ext cx="5116387" cy="183430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407047" y="6073847"/>
            <a:ext cx="5116387" cy="183430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704736" y="1083667"/>
            <a:ext cx="6427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サービス開発等に必要なデータセットを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①キーワード検索　②データ提供者　③</a:t>
            </a:r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機器・サービス　④ユースケース　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利用料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から検索を行うことができます。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3093" y="332849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45559" y="330121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0861" y="514577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45559" y="470006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61647" y="514404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45559" y="49427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③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02990" y="514404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④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5559" y="517255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④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45559" y="541424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26308" y="515076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68837" y="4389676"/>
            <a:ext cx="10823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ページ遷移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04736" y="715112"/>
            <a:ext cx="7335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≪「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ページ」・「データセットを探す」いづれかのページから検索できます。≫　</a:t>
            </a:r>
          </a:p>
        </p:txBody>
      </p:sp>
      <p:sp>
        <p:nvSpPr>
          <p:cNvPr id="40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CE13D3B-7C2C-4E87-BE58-30859CE55BBC}"/>
              </a:ext>
            </a:extLst>
          </p:cNvPr>
          <p:cNvSpPr/>
          <p:nvPr/>
        </p:nvSpPr>
        <p:spPr>
          <a:xfrm>
            <a:off x="825142" y="162769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5E9A47F8-6C12-4E43-9D35-5FF8C357A92B}"/>
              </a:ext>
            </a:extLst>
          </p:cNvPr>
          <p:cNvSpPr txBox="1">
            <a:spLocks/>
          </p:cNvSpPr>
          <p:nvPr/>
        </p:nvSpPr>
        <p:spPr>
          <a:xfrm>
            <a:off x="946673" y="21106"/>
            <a:ext cx="10861900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データセットを探す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94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1000462" y="61633"/>
            <a:ext cx="10861900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データセットを探す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654891" y="678213"/>
            <a:ext cx="756657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74" y="3732560"/>
            <a:ext cx="8488714" cy="18201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4" y="3470950"/>
            <a:ext cx="314020" cy="3140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8679" y="347095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2 .</a:t>
            </a:r>
            <a:r>
              <a:rPr kumimoji="1" lang="ja-JP" altLang="en-US" sz="1100" b="1" dirty="0"/>
              <a:t>データ提供者から探す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t="4313" b="26339"/>
          <a:stretch/>
        </p:blipFill>
        <p:spPr>
          <a:xfrm>
            <a:off x="306847" y="1471885"/>
            <a:ext cx="8624241" cy="190142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4" y="1210275"/>
            <a:ext cx="314020" cy="31402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8679" y="1210275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/>
              <a:t>1 .</a:t>
            </a:r>
            <a:r>
              <a:rPr kumimoji="1" lang="ja-JP" altLang="en-US" sz="1100" b="1" dirty="0"/>
              <a:t>キーワードから探す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670604" y="1210275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複数キーワードから検索可</a:t>
            </a:r>
          </a:p>
        </p:txBody>
      </p: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606" y="698912"/>
            <a:ext cx="349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データセットは</a:t>
            </a:r>
            <a:r>
              <a:rPr lang="ja-JP" altLang="en-US" sz="1200" dirty="0"/>
              <a:t>以下の</a:t>
            </a:r>
            <a:r>
              <a:rPr lang="en-US" altLang="ja-JP" sz="1200" dirty="0"/>
              <a:t>5</a:t>
            </a:r>
            <a:r>
              <a:rPr lang="ja-JP" altLang="en-US" sz="1200" dirty="0"/>
              <a:t>種類から検索可能です。</a:t>
            </a:r>
            <a:endParaRPr lang="en-US" altLang="ja-JP" sz="12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08DCA07-5F1A-416D-9DA2-3326060951D0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8465"/>
          <a:stretch/>
        </p:blipFill>
        <p:spPr>
          <a:xfrm>
            <a:off x="500187" y="2740252"/>
            <a:ext cx="7401044" cy="19078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-1" b="50659"/>
          <a:stretch/>
        </p:blipFill>
        <p:spPr>
          <a:xfrm>
            <a:off x="538213" y="746199"/>
            <a:ext cx="7401044" cy="15715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9" y="432179"/>
            <a:ext cx="314020" cy="3140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4213" y="458384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機器・サービスから探す</a:t>
            </a:r>
            <a:endParaRPr kumimoji="1" lang="ja-JP" altLang="en-US" sz="11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9" y="2408883"/>
            <a:ext cx="314020" cy="3140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64213" y="2452171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ユースケースから探す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91437" y="493646"/>
            <a:ext cx="5088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</a:rPr>
              <a:t>※ECHONET Lite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機器オブジェクトにて規定されている機器から検索可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4" y="4982463"/>
            <a:ext cx="7465147" cy="119559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9" y="4687383"/>
            <a:ext cx="314020" cy="31402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83023" y="4739793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利用料から探す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36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314960" y="680715"/>
            <a:ext cx="758416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①で検索したデータセットの検索画面が表示されます。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検索結果の一覧から興味のあるデータセットの詳細を確認してください。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33628"/>
          <a:stretch/>
        </p:blipFill>
        <p:spPr>
          <a:xfrm>
            <a:off x="314960" y="1562257"/>
            <a:ext cx="6937492" cy="455178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09060" y="4704336"/>
            <a:ext cx="112014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カギ線コネクタ 9"/>
          <p:cNvCxnSpPr/>
          <p:nvPr/>
        </p:nvCxnSpPr>
        <p:spPr>
          <a:xfrm rot="10800000">
            <a:off x="4899660" y="4860547"/>
            <a:ext cx="2263140" cy="40614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162800" y="4860546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「詳細を見る</a:t>
            </a:r>
            <a:r>
              <a:rPr lang="ja-JP" altLang="en-US" sz="1400" b="1" dirty="0"/>
              <a:t>」ボタンから</a:t>
            </a:r>
            <a:endParaRPr lang="en-US" altLang="ja-JP" sz="1400" b="1" dirty="0"/>
          </a:p>
          <a:p>
            <a:r>
              <a:rPr kumimoji="1" lang="ja-JP" altLang="en-US" sz="1400" b="1" dirty="0"/>
              <a:t>　詳細ページへ遷移します。</a:t>
            </a:r>
            <a:endParaRPr kumimoji="1" lang="en-US" altLang="ja-JP" sz="1400" b="1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1024665" y="128426"/>
            <a:ext cx="10837695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データセットの閲覧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E0E0A7-6DCD-4AEC-BCC5-FD1FFE6C194C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2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771035" y="703514"/>
            <a:ext cx="748744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②で表示されたデータセットの詳細画面が表示されます。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データセット内容・配信・利用条件等を確認してください。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4DA8A2-64F3-49FB-BC39-BDEF9C62ACBF}"/>
              </a:ext>
            </a:extLst>
          </p:cNvPr>
          <p:cNvSpPr txBox="1"/>
          <p:nvPr/>
        </p:nvSpPr>
        <p:spPr>
          <a:xfrm>
            <a:off x="656100" y="1359991"/>
            <a:ext cx="341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データセット詳細表示画面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6803"/>
          <a:stretch/>
        </p:blipFill>
        <p:spPr>
          <a:xfrm>
            <a:off x="306760" y="1769583"/>
            <a:ext cx="4072355" cy="4265876"/>
          </a:xfrm>
          <a:prstGeom prst="rect">
            <a:avLst/>
          </a:prstGeom>
        </p:spPr>
      </p:pic>
      <p:sp>
        <p:nvSpPr>
          <p:cNvPr id="6" name="フリーフォーム 5"/>
          <p:cNvSpPr/>
          <p:nvPr/>
        </p:nvSpPr>
        <p:spPr>
          <a:xfrm>
            <a:off x="306760" y="5827374"/>
            <a:ext cx="3944959" cy="131887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06760" y="5903572"/>
            <a:ext cx="3944959" cy="131887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9354" y="5219143"/>
            <a:ext cx="32672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/>
              <a:t>データセットの所在の表示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 </a:t>
            </a:r>
            <a:r>
              <a:rPr kumimoji="1" lang="en-US" altLang="ja-JP" sz="1200" b="1" dirty="0"/>
              <a:t>(</a:t>
            </a:r>
            <a:r>
              <a:rPr kumimoji="1" lang="ja-JP" altLang="en-US" sz="1200" b="1" dirty="0"/>
              <a:t>観測プラットフォームの特性・準拠規格等</a:t>
            </a:r>
            <a:r>
              <a:rPr kumimoji="1" lang="en-US" altLang="ja-JP" sz="1200" b="1" dirty="0"/>
              <a:t>)</a:t>
            </a:r>
            <a:endParaRPr kumimoji="1" lang="ja-JP" altLang="en-US" sz="1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4DA8A2-64F3-49FB-BC39-BDEF9C62ACBF}"/>
              </a:ext>
            </a:extLst>
          </p:cNvPr>
          <p:cNvSpPr txBox="1"/>
          <p:nvPr/>
        </p:nvSpPr>
        <p:spPr>
          <a:xfrm>
            <a:off x="5542646" y="1446371"/>
            <a:ext cx="341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配信・利用条件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67" y="1844354"/>
            <a:ext cx="5062804" cy="356727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540073" y="5474239"/>
            <a:ext cx="341632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契約ポリシー利用条件・データ入手方法を表示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991634" y="128426"/>
            <a:ext cx="10870726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データセットの内容確認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E861EE5-6E48-4394-9D4E-BF1A8C1EDC0C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5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AB04B-EFD9-4A9C-84A8-1E5A6254ABE0}"/>
              </a:ext>
            </a:extLst>
          </p:cNvPr>
          <p:cNvSpPr txBox="1"/>
          <p:nvPr/>
        </p:nvSpPr>
        <p:spPr>
          <a:xfrm>
            <a:off x="674403" y="682537"/>
            <a:ext cx="6960840" cy="807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③で表示されたデータセットの内容・配信・利用条件等により関心があれば、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データカタログ登録事業者へ問い合わせを行ってください。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「カタログ」提供者と「データセット」の提供者は異なる場合がありますのでご注意ください。</a:t>
            </a:r>
            <a:endParaRPr lang="en-US" altLang="ja-JP" sz="1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D379815-F64E-427A-8D49-87CD1B1AE238}"/>
              </a:ext>
            </a:extLst>
          </p:cNvPr>
          <p:cNvSpPr txBox="1">
            <a:spLocks/>
          </p:cNvSpPr>
          <p:nvPr/>
        </p:nvSpPr>
        <p:spPr>
          <a:xfrm>
            <a:off x="989704" y="87859"/>
            <a:ext cx="11202296" cy="48577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カタログ登録者への問合せ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8" y="1650282"/>
            <a:ext cx="5463893" cy="372706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242555" y="2549561"/>
            <a:ext cx="1319149" cy="201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>
            <a:cxnSpLocks/>
          </p:cNvCxnSpPr>
          <p:nvPr/>
        </p:nvCxnSpPr>
        <p:spPr>
          <a:xfrm rot="10800000">
            <a:off x="5680038" y="2620401"/>
            <a:ext cx="2739122" cy="570569"/>
          </a:xfrm>
          <a:prstGeom prst="bentConnector3">
            <a:avLst>
              <a:gd name="adj1" fmla="val 6924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644709" y="2729297"/>
            <a:ext cx="233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メールソフトが起動しますので</a:t>
            </a:r>
            <a:endParaRPr kumimoji="1" lang="en-US" altLang="ja-JP" sz="1200" b="1" dirty="0"/>
          </a:p>
          <a:p>
            <a:r>
              <a:rPr lang="ja-JP" altLang="en-US" sz="1200" b="1" dirty="0"/>
              <a:t>窓口にお問合せください。</a:t>
            </a:r>
            <a:endParaRPr kumimoji="1" lang="en-US" altLang="ja-JP" sz="1200" b="1" dirty="0"/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6BEC4B49-B967-4317-B247-B64743C89F88}"/>
              </a:ext>
            </a:extLst>
          </p:cNvPr>
          <p:cNvSpPr txBox="1">
            <a:spLocks/>
          </p:cNvSpPr>
          <p:nvPr/>
        </p:nvSpPr>
        <p:spPr>
          <a:xfrm>
            <a:off x="0" y="6533915"/>
            <a:ext cx="12253644" cy="32408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lang="ja-JP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24D77E-DDE2-41DC-830D-D250AB5743C4}"/>
              </a:ext>
            </a:extLst>
          </p:cNvPr>
          <p:cNvSpPr/>
          <p:nvPr/>
        </p:nvSpPr>
        <p:spPr>
          <a:xfrm>
            <a:off x="852149" y="189665"/>
            <a:ext cx="45719" cy="319037"/>
          </a:xfrm>
          <a:prstGeom prst="rect">
            <a:avLst/>
          </a:prstGeom>
          <a:solidFill>
            <a:srgbClr val="0F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579EC4-D84A-4AC9-8D9E-E59D84ACE7D7}"/>
              </a:ext>
            </a:extLst>
          </p:cNvPr>
          <p:cNvSpPr txBox="1"/>
          <p:nvPr/>
        </p:nvSpPr>
        <p:spPr>
          <a:xfrm>
            <a:off x="6641369" y="2427714"/>
            <a:ext cx="2495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i="1" dirty="0"/>
              <a:t>１．カタログの問合せ先</a:t>
            </a:r>
            <a:endParaRPr kumimoji="1" lang="en-US" altLang="ja-JP" sz="1200" b="1" i="1" dirty="0"/>
          </a:p>
        </p:txBody>
      </p:sp>
      <p:sp>
        <p:nvSpPr>
          <p:cNvPr id="14" name="フリーフォーム 17">
            <a:extLst>
              <a:ext uri="{FF2B5EF4-FFF2-40B4-BE49-F238E27FC236}">
                <a16:creationId xmlns:a16="http://schemas.microsoft.com/office/drawing/2014/main" id="{6A0DEAB3-D50B-408E-A2D6-2E535BDC538C}"/>
              </a:ext>
            </a:extLst>
          </p:cNvPr>
          <p:cNvSpPr/>
          <p:nvPr/>
        </p:nvSpPr>
        <p:spPr>
          <a:xfrm>
            <a:off x="852148" y="5245859"/>
            <a:ext cx="4085611" cy="91715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8">
            <a:extLst>
              <a:ext uri="{FF2B5EF4-FFF2-40B4-BE49-F238E27FC236}">
                <a16:creationId xmlns:a16="http://schemas.microsoft.com/office/drawing/2014/main" id="{D2DC7724-EAA8-4CD9-9E1A-2E9364504E1D}"/>
              </a:ext>
            </a:extLst>
          </p:cNvPr>
          <p:cNvSpPr/>
          <p:nvPr/>
        </p:nvSpPr>
        <p:spPr>
          <a:xfrm>
            <a:off x="852149" y="5399071"/>
            <a:ext cx="4085611" cy="91715"/>
          </a:xfrm>
          <a:custGeom>
            <a:avLst/>
            <a:gdLst>
              <a:gd name="connsiteX0" fmla="*/ 0 w 4976446"/>
              <a:gd name="connsiteY0" fmla="*/ 677017 h 703396"/>
              <a:gd name="connsiteX1" fmla="*/ 685800 w 4976446"/>
              <a:gd name="connsiteY1" fmla="*/ 43971 h 703396"/>
              <a:gd name="connsiteX2" fmla="*/ 1371600 w 4976446"/>
              <a:gd name="connsiteY2" fmla="*/ 677017 h 703396"/>
              <a:gd name="connsiteX3" fmla="*/ 2083776 w 4976446"/>
              <a:gd name="connsiteY3" fmla="*/ 8801 h 703396"/>
              <a:gd name="connsiteX4" fmla="*/ 2848707 w 4976446"/>
              <a:gd name="connsiteY4" fmla="*/ 703394 h 703396"/>
              <a:gd name="connsiteX5" fmla="*/ 3569676 w 4976446"/>
              <a:gd name="connsiteY5" fmla="*/ 9 h 703396"/>
              <a:gd name="connsiteX6" fmla="*/ 4264269 w 4976446"/>
              <a:gd name="connsiteY6" fmla="*/ 685809 h 703396"/>
              <a:gd name="connsiteX7" fmla="*/ 4976446 w 4976446"/>
              <a:gd name="connsiteY7" fmla="*/ 26386 h 7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446" h="703396">
                <a:moveTo>
                  <a:pt x="0" y="677017"/>
                </a:moveTo>
                <a:cubicBezTo>
                  <a:pt x="228600" y="360494"/>
                  <a:pt x="457200" y="43971"/>
                  <a:pt x="685800" y="43971"/>
                </a:cubicBezTo>
                <a:cubicBezTo>
                  <a:pt x="914400" y="43971"/>
                  <a:pt x="1138604" y="682879"/>
                  <a:pt x="1371600" y="677017"/>
                </a:cubicBezTo>
                <a:cubicBezTo>
                  <a:pt x="1604596" y="671155"/>
                  <a:pt x="1837592" y="4405"/>
                  <a:pt x="2083776" y="8801"/>
                </a:cubicBezTo>
                <a:cubicBezTo>
                  <a:pt x="2329960" y="13197"/>
                  <a:pt x="2601057" y="704859"/>
                  <a:pt x="2848707" y="703394"/>
                </a:cubicBezTo>
                <a:cubicBezTo>
                  <a:pt x="3096357" y="701929"/>
                  <a:pt x="3333749" y="2940"/>
                  <a:pt x="3569676" y="9"/>
                </a:cubicBezTo>
                <a:cubicBezTo>
                  <a:pt x="3805603" y="-2922"/>
                  <a:pt x="4029807" y="681413"/>
                  <a:pt x="4264269" y="685809"/>
                </a:cubicBezTo>
                <a:cubicBezTo>
                  <a:pt x="4498731" y="690205"/>
                  <a:pt x="4737588" y="358295"/>
                  <a:pt x="4976446" y="2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E4765A8-DD05-4932-A280-69FD1EBCA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71"/>
          <a:stretch/>
        </p:blipFill>
        <p:spPr>
          <a:xfrm>
            <a:off x="1019175" y="5483867"/>
            <a:ext cx="3519184" cy="121209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0C5CFB-3608-4506-A431-D07C29586A51}"/>
              </a:ext>
            </a:extLst>
          </p:cNvPr>
          <p:cNvSpPr/>
          <p:nvPr/>
        </p:nvSpPr>
        <p:spPr>
          <a:xfrm>
            <a:off x="2194560" y="5658522"/>
            <a:ext cx="1602889" cy="43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3CC604-F4B8-4A07-B517-0182C8747426}"/>
              </a:ext>
            </a:extLst>
          </p:cNvPr>
          <p:cNvSpPr/>
          <p:nvPr/>
        </p:nvSpPr>
        <p:spPr>
          <a:xfrm>
            <a:off x="1019174" y="5615072"/>
            <a:ext cx="3519183" cy="473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カギ線コネクタ 6">
            <a:extLst>
              <a:ext uri="{FF2B5EF4-FFF2-40B4-BE49-F238E27FC236}">
                <a16:creationId xmlns:a16="http://schemas.microsoft.com/office/drawing/2014/main" id="{EA4CD9C2-B683-45D0-BAB2-D27690EF91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19605" y="4798020"/>
            <a:ext cx="3799553" cy="9596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D73A5E-727A-4B55-8863-BB8272B11A91}"/>
              </a:ext>
            </a:extLst>
          </p:cNvPr>
          <p:cNvSpPr/>
          <p:nvPr/>
        </p:nvSpPr>
        <p:spPr>
          <a:xfrm>
            <a:off x="2093508" y="4159642"/>
            <a:ext cx="1602889" cy="25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9BE254-E7DB-4C6F-95C4-B2F6A8DD2AD0}"/>
              </a:ext>
            </a:extLst>
          </p:cNvPr>
          <p:cNvSpPr txBox="1"/>
          <p:nvPr/>
        </p:nvSpPr>
        <p:spPr>
          <a:xfrm>
            <a:off x="3797449" y="6156428"/>
            <a:ext cx="2956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セキュリティ上、一部情報を加工しております。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BADF08F-CF9C-489B-B817-D16F0B27810E}"/>
              </a:ext>
            </a:extLst>
          </p:cNvPr>
          <p:cNvSpPr txBox="1"/>
          <p:nvPr/>
        </p:nvSpPr>
        <p:spPr>
          <a:xfrm>
            <a:off x="6549676" y="4263754"/>
            <a:ext cx="292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データセット項目</a:t>
            </a:r>
            <a:r>
              <a:rPr kumimoji="1" lang="en-US" altLang="ja-JP" sz="1200" b="1" dirty="0"/>
              <a:t>30</a:t>
            </a:r>
            <a:r>
              <a:rPr kumimoji="1" lang="ja-JP" altLang="en-US" sz="1200" b="1" dirty="0"/>
              <a:t>に記載の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メールアドレスにご連絡をお願いします。</a:t>
            </a:r>
            <a:endParaRPr kumimoji="1" lang="en-US" altLang="ja-JP" sz="12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AC3EB64-502C-4FC6-9C28-B04693E1C0AE}"/>
              </a:ext>
            </a:extLst>
          </p:cNvPr>
          <p:cNvSpPr txBox="1"/>
          <p:nvPr/>
        </p:nvSpPr>
        <p:spPr>
          <a:xfrm>
            <a:off x="6563958" y="4014299"/>
            <a:ext cx="250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i="1" dirty="0"/>
              <a:t>２．データセットの問合せ先</a:t>
            </a:r>
          </a:p>
        </p:txBody>
      </p:sp>
    </p:spTree>
    <p:extLst>
      <p:ext uri="{BB962C8B-B14F-4D97-AF65-F5344CB8AC3E}">
        <p14:creationId xmlns:p14="http://schemas.microsoft.com/office/powerpoint/2010/main" val="373003112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ユーザー定義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A4DEF4"/>
      </a:accent1>
      <a:accent2>
        <a:srgbClr val="A3CEED"/>
      </a:accent2>
      <a:accent3>
        <a:srgbClr val="75B5E4"/>
      </a:accent3>
      <a:accent4>
        <a:srgbClr val="1C6294"/>
      </a:accent4>
      <a:accent5>
        <a:srgbClr val="124163"/>
      </a:accent5>
      <a:accent6>
        <a:srgbClr val="1482AB"/>
      </a:accent6>
      <a:hlink>
        <a:srgbClr val="76CDEE"/>
      </a:hlink>
      <a:folHlink>
        <a:srgbClr val="B26B02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3934</TotalTime>
  <Words>601</Words>
  <Application>Microsoft Office PowerPoint</Application>
  <PresentationFormat>ワイド画面</PresentationFormat>
  <Paragraphs>97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Meiryo UI</vt:lpstr>
      <vt:lpstr>Yu Gothic UI Light</vt:lpstr>
      <vt:lpstr>メイリオ</vt:lpstr>
      <vt:lpstr>游ゴシックA..</vt:lpstr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志村　昌宏</dc:creator>
  <cp:lastModifiedBy>2F-162</cp:lastModifiedBy>
  <cp:revision>576</cp:revision>
  <cp:lastPrinted>2020-03-10T02:19:03Z</cp:lastPrinted>
  <dcterms:created xsi:type="dcterms:W3CDTF">2018-01-18T08:54:11Z</dcterms:created>
  <dcterms:modified xsi:type="dcterms:W3CDTF">2020-03-24T13:27:46Z</dcterms:modified>
</cp:coreProperties>
</file>